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4"/>
    <p:sldMasterId id="2147483719" r:id="rId5"/>
    <p:sldMasterId id="2147483742" r:id="rId6"/>
  </p:sldMasterIdLst>
  <p:notesMasterIdLst>
    <p:notesMasterId r:id="rId20"/>
  </p:notesMasterIdLst>
  <p:handoutMasterIdLst>
    <p:handoutMasterId r:id="rId21"/>
  </p:handoutMasterIdLst>
  <p:sldIdLst>
    <p:sldId id="270" r:id="rId7"/>
    <p:sldId id="257" r:id="rId8"/>
    <p:sldId id="271" r:id="rId9"/>
    <p:sldId id="259" r:id="rId10"/>
    <p:sldId id="260" r:id="rId11"/>
    <p:sldId id="261" r:id="rId12"/>
    <p:sldId id="272" r:id="rId13"/>
    <p:sldId id="262" r:id="rId14"/>
    <p:sldId id="263" r:id="rId15"/>
    <p:sldId id="264" r:id="rId16"/>
    <p:sldId id="266" r:id="rId17"/>
    <p:sldId id="267" r:id="rId18"/>
    <p:sldId id="268" r:id="rId19"/>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Candara" panose="020E050203030302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426">
          <p15:clr>
            <a:srgbClr val="A4A3A4"/>
          </p15:clr>
        </p15:guide>
        <p15:guide id="2" pos="12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56" d="100"/>
          <a:sy n="56" d="100"/>
        </p:scale>
        <p:origin x="44" y="444"/>
      </p:cViewPr>
      <p:guideLst>
        <p:guide orient="horz" pos="2160"/>
        <p:guide pos="2880"/>
      </p:guideLst>
    </p:cSldViewPr>
  </p:slideViewPr>
  <p:notesTextViewPr>
    <p:cViewPr>
      <p:scale>
        <a:sx n="1" d="1"/>
        <a:sy n="1" d="1"/>
      </p:scale>
      <p:origin x="0" y="0"/>
    </p:cViewPr>
  </p:notesTextViewPr>
  <p:notesViewPr>
    <p:cSldViewPr>
      <p:cViewPr>
        <p:scale>
          <a:sx n="50" d="100"/>
          <a:sy n="50" d="100"/>
        </p:scale>
        <p:origin x="-2958" y="-264"/>
      </p:cViewPr>
      <p:guideLst>
        <p:guide orient="horz" pos="2426"/>
        <p:guide pos="129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handoutMaster" Target="handoutMasters/handoutMaster1.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2/9/2019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40570706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0848" y="428596"/>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60848" y="4100538"/>
            <a:ext cx="4500594"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14290" y="71406"/>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ndara"/>
                <a:ea typeface="ＭＳ Ｐゴシック" pitchFamily="34" charset="-128"/>
              </a:rPr>
              <a:t>Web Basics - JavaScript</a:t>
            </a:r>
            <a:r>
              <a:rPr lang="en-US" sz="1200" dirty="0">
                <a:solidFill>
                  <a:schemeClr val="tx1"/>
                </a:solidFill>
                <a:latin typeface="Candara" pitchFamily="34" charset="0"/>
                <a:cs typeface="Arial" pitchFamily="34" charset="0"/>
              </a:rPr>
              <a:t>	</a:t>
            </a:r>
            <a:endParaRPr lang="en-US" dirty="0">
              <a:solidFill>
                <a:schemeClr val="tx1"/>
              </a:solidFill>
              <a:latin typeface="Candara" pitchFamily="34" charset="0"/>
              <a:cs typeface="Arial" pitchFamily="34" charset="0"/>
            </a:endParaRPr>
          </a:p>
        </p:txBody>
      </p:sp>
      <p:sp>
        <p:nvSpPr>
          <p:cNvPr id="9" name="Rectangle 14"/>
          <p:cNvSpPr>
            <a:spLocks noChangeArrowheads="1"/>
          </p:cNvSpPr>
          <p:nvPr/>
        </p:nvSpPr>
        <p:spPr bwMode="auto">
          <a:xfrm>
            <a:off x="3789040" y="8228221"/>
            <a:ext cx="2762530" cy="224117"/>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ndara" pitchFamily="34" charset="0"/>
                <a:cs typeface="Arial" pitchFamily="34" charset="0"/>
              </a:rPr>
              <a:t>		 Page 0-</a:t>
            </a:r>
            <a:fld id="{BD9FB300-F9DC-4669-88F4-967ABA23CC04}" type="slidenum">
              <a:rPr lang="en-US" sz="1200" smtClean="0">
                <a:latin typeface="Candar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200" dirty="0">
                <a:latin typeface="Candara" pitchFamily="34" charset="0"/>
                <a:cs typeface="Arial" pitchFamily="34" charset="0"/>
              </a:rPr>
              <a:t> </a:t>
            </a:r>
          </a:p>
          <a:p>
            <a:endParaRPr lang="en-US" sz="1200" dirty="0">
              <a:latin typeface="Candara" pitchFamily="34" charset="0"/>
              <a:cs typeface="Arial" pitchFamily="34" charset="0"/>
            </a:endParaRPr>
          </a:p>
        </p:txBody>
      </p:sp>
      <p:sp>
        <p:nvSpPr>
          <p:cNvPr id="10" name="Line 8"/>
          <p:cNvSpPr>
            <a:spLocks noChangeShapeType="1"/>
          </p:cNvSpPr>
          <p:nvPr/>
        </p:nvSpPr>
        <p:spPr bwMode="auto">
          <a:xfrm>
            <a:off x="1772816" y="357158"/>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276999"/>
          </a:xfrm>
          <a:prstGeom prst="rect">
            <a:avLst/>
          </a:prstGeom>
          <a:noFill/>
          <a:ln w="9525">
            <a:noFill/>
            <a:miter lim="800000"/>
            <a:headEnd/>
            <a:tailEnd/>
          </a:ln>
          <a:effectLst/>
        </p:spPr>
        <p:txBody>
          <a:bodyPr wrap="square">
            <a:spAutoFit/>
          </a:bodyPr>
          <a:lstStyle/>
          <a:p>
            <a:pPr>
              <a:spcBef>
                <a:spcPct val="50000"/>
              </a:spcBef>
            </a:pPr>
            <a:r>
              <a:rPr lang="en-US" sz="1200" b="1" dirty="0">
                <a:latin typeface="Candara" pitchFamily="34" charset="0"/>
                <a:cs typeface="Arial"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Candara" pitchFamily="34" charset="0"/>
        <a:ea typeface="+mn-ea"/>
        <a:cs typeface="+mn-cs"/>
      </a:defRPr>
    </a:lvl1pPr>
    <a:lvl2pPr marL="457200" algn="l" defTabSz="914400" rtl="0" eaLnBrk="1" latinLnBrk="0" hangingPunct="1">
      <a:defRPr sz="1000" kern="1200">
        <a:solidFill>
          <a:schemeClr val="tx1"/>
        </a:solidFill>
        <a:latin typeface="Candara" pitchFamily="34" charset="0"/>
        <a:ea typeface="+mn-ea"/>
        <a:cs typeface="+mn-cs"/>
      </a:defRPr>
    </a:lvl2pPr>
    <a:lvl3pPr marL="914400" algn="l" defTabSz="914400" rtl="0" eaLnBrk="1" latinLnBrk="0" hangingPunct="1">
      <a:defRPr sz="1000" kern="1200">
        <a:solidFill>
          <a:schemeClr val="tx1"/>
        </a:solidFill>
        <a:latin typeface="Candara" pitchFamily="34" charset="0"/>
        <a:ea typeface="+mn-ea"/>
        <a:cs typeface="+mn-cs"/>
      </a:defRPr>
    </a:lvl3pPr>
    <a:lvl4pPr marL="1371600" algn="l" defTabSz="914400" rtl="0" eaLnBrk="1" latinLnBrk="0" hangingPunct="1">
      <a:defRPr sz="1000" kern="1200">
        <a:solidFill>
          <a:schemeClr val="tx1"/>
        </a:solidFill>
        <a:latin typeface="Candara" pitchFamily="34" charset="0"/>
        <a:ea typeface="+mn-ea"/>
        <a:cs typeface="+mn-cs"/>
      </a:defRPr>
    </a:lvl4pPr>
    <a:lvl5pPr marL="1828800" algn="l" defTabSz="914400" rtl="0" eaLnBrk="1" latinLnBrk="0" hangingPunct="1">
      <a:defRPr sz="1000" kern="1200">
        <a:solidFill>
          <a:schemeClr val="tx1"/>
        </a:solidFill>
        <a:latin typeface="Candar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930275"/>
            <a:ext cx="4572000" cy="3429000"/>
          </a:xfrm>
        </p:spPr>
      </p:sp>
      <p:sp>
        <p:nvSpPr>
          <p:cNvPr id="3" name="Notes Placeholder 2"/>
          <p:cNvSpPr>
            <a:spLocks noGrp="1"/>
          </p:cNvSpPr>
          <p:nvPr>
            <p:ph type="body" idx="1"/>
          </p:nvPr>
        </p:nvSpPr>
        <p:spPr>
          <a:xfrm>
            <a:off x="2027238" y="4544584"/>
            <a:ext cx="4586881" cy="4114800"/>
          </a:xfrm>
        </p:spPr>
        <p:txBody>
          <a:bodyPr>
            <a:normAutofit/>
          </a:bodyPr>
          <a:lstStyle/>
          <a:p>
            <a:endParaRPr lang="en-US" dirty="0"/>
          </a:p>
        </p:txBody>
      </p:sp>
    </p:spTree>
    <p:extLst>
      <p:ext uri="{BB962C8B-B14F-4D97-AF65-F5344CB8AC3E}">
        <p14:creationId xmlns:p14="http://schemas.microsoft.com/office/powerpoint/2010/main" val="1469401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54817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81804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540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212186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86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83682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6979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22475" y="685800"/>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42009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44700"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18601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540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568698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413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13755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413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46773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482308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413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437768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6.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9.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5.svg"/><Relationship Id="rId4"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0.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92704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615071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761685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25666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93861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1266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01468115"/>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969404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39022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8944760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90855945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901412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3545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956894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470637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5694502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6495183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9408349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829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58443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415969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2995509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716209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19306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4492638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5960855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95147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87812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69215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5048311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76505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46957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355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90242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3710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9379536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64538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5745703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827342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5878498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844042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2488206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96090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76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947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1" y="0"/>
            <a:ext cx="9143999" cy="1002135"/>
          </a:xfrm>
          <a:prstGeom prst="rect">
            <a:avLst/>
          </a:prstGeom>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05472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127502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405398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5873558"/>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2.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226324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68" r:id="rId5"/>
    <p:sldLayoutId id="2147483769" r:id="rId6"/>
    <p:sldLayoutId id="2147483770" r:id="rId7"/>
    <p:sldLayoutId id="2147483771" r:id="rId8"/>
    <p:sldLayoutId id="2147483772" r:id="rId9"/>
    <p:sldLayoutId id="2147483773" r:id="rId10"/>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13717282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13151529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251520" y="2780928"/>
            <a:ext cx="4896544" cy="1728192"/>
          </a:xfrm>
          <a:prstGeom prst="rect">
            <a:avLst/>
          </a:prstGeom>
        </p:spPr>
        <p:txBody>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accent2">
                    <a:lumMod val="75000"/>
                  </a:schemeClr>
                </a:solidFill>
              </a:rPr>
              <a:t>JavaScript ES 6</a:t>
            </a:r>
          </a:p>
          <a:p>
            <a:endParaRPr lang="en-US" sz="2800" dirty="0">
              <a:solidFill>
                <a:schemeClr val="accent2">
                  <a:lumMod val="75000"/>
                </a:schemeClr>
              </a:solidFill>
            </a:endParaRPr>
          </a:p>
          <a:p>
            <a:r>
              <a:rPr lang="en-US" sz="2800" dirty="0">
                <a:solidFill>
                  <a:schemeClr val="accent2">
                    <a:lumMod val="75000"/>
                  </a:schemeClr>
                </a:solidFill>
              </a:rPr>
              <a:t>Lesson 00:</a:t>
            </a:r>
          </a:p>
          <a:p>
            <a:endParaRPr lang="en-US" dirty="0">
              <a:solidFill>
                <a:schemeClr val="accent2">
                  <a:lumMod val="75000"/>
                </a:schemeClr>
              </a:solidFill>
            </a:endParaRPr>
          </a:p>
        </p:txBody>
      </p:sp>
      <p:sp>
        <p:nvSpPr>
          <p:cNvPr id="2" name="Text Placeholder 1">
            <a:extLst>
              <a:ext uri="{FF2B5EF4-FFF2-40B4-BE49-F238E27FC236}">
                <a16:creationId xmlns:a16="http://schemas.microsoft.com/office/drawing/2014/main" id="{A7ADEC1C-3662-4967-B463-47912340323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55283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5" name="Title 1"/>
          <p:cNvSpPr>
            <a:spLocks/>
          </p:cNvSpPr>
          <p:nvPr/>
        </p:nvSpPr>
        <p:spPr bwMode="auto">
          <a:xfrm>
            <a:off x="323528" y="192758"/>
            <a:ext cx="81534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80000"/>
              </a:lnSpc>
              <a:buClr>
                <a:srgbClr val="FF9900"/>
              </a:buClr>
            </a:pPr>
            <a:r>
              <a:rPr lang="en-US" sz="3200" dirty="0">
                <a:solidFill>
                  <a:srgbClr val="000000"/>
                </a:solidFill>
                <a:latin typeface="+mj-lt"/>
                <a:ea typeface="ヒラギノ角ゴ Pro W3"/>
                <a:cs typeface="Arial" pitchFamily="34" charset="0"/>
              </a:rPr>
              <a:t>Table of Contents</a:t>
            </a:r>
          </a:p>
        </p:txBody>
      </p:sp>
      <p:sp>
        <p:nvSpPr>
          <p:cNvPr id="12" name="Content Placeholder 11"/>
          <p:cNvSpPr>
            <a:spLocks noGrp="1"/>
          </p:cNvSpPr>
          <p:nvPr>
            <p:ph idx="1"/>
          </p:nvPr>
        </p:nvSpPr>
        <p:spPr/>
        <p:txBody>
          <a:bodyPr/>
          <a:lstStyle/>
          <a:p>
            <a:r>
              <a:rPr lang="en-US" dirty="0"/>
              <a:t>Lesson 7: Working with Form Object </a:t>
            </a:r>
          </a:p>
          <a:p>
            <a:pPr lvl="1"/>
            <a:r>
              <a:rPr lang="en-US" dirty="0"/>
              <a:t>7.1. Form properties, Methods &amp; Event handlers </a:t>
            </a:r>
          </a:p>
          <a:p>
            <a:pPr lvl="1"/>
            <a:r>
              <a:rPr lang="en-US" dirty="0"/>
              <a:t>7.2. Text-Related Objects </a:t>
            </a:r>
          </a:p>
          <a:p>
            <a:pPr lvl="1"/>
            <a:r>
              <a:rPr lang="en-US" dirty="0"/>
              <a:t>7.3. Button Objects</a:t>
            </a:r>
          </a:p>
          <a:p>
            <a:pPr lvl="1"/>
            <a:r>
              <a:rPr lang="en-US" dirty="0"/>
              <a:t>7.4. Check Box and Radio Objects</a:t>
            </a:r>
          </a:p>
          <a:p>
            <a:pPr lvl="1"/>
            <a:r>
              <a:rPr lang="en-US" dirty="0"/>
              <a:t>7.5. Select Objects</a:t>
            </a:r>
          </a:p>
          <a:p>
            <a:endParaRPr lang="en-US" dirty="0"/>
          </a:p>
          <a:p>
            <a:endParaRPr lang="en-US" dirty="0"/>
          </a:p>
        </p:txBody>
      </p:sp>
    </p:spTree>
    <p:extLst>
      <p:ext uri="{BB962C8B-B14F-4D97-AF65-F5344CB8AC3E}">
        <p14:creationId xmlns:p14="http://schemas.microsoft.com/office/powerpoint/2010/main" val="3614436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References</a:t>
            </a:r>
          </a:p>
        </p:txBody>
      </p:sp>
      <p:sp>
        <p:nvSpPr>
          <p:cNvPr id="5" name="Content Placeholder 4"/>
          <p:cNvSpPr>
            <a:spLocks noGrp="1"/>
          </p:cNvSpPr>
          <p:nvPr>
            <p:ph idx="1"/>
          </p:nvPr>
        </p:nvSpPr>
        <p:spPr>
          <a:xfrm>
            <a:off x="298516" y="1494766"/>
            <a:ext cx="6433724" cy="4643751"/>
          </a:xfrm>
        </p:spPr>
        <p:txBody>
          <a:bodyPr/>
          <a:lstStyle/>
          <a:p>
            <a:r>
              <a:rPr lang="en-US" dirty="0"/>
              <a:t>JavaScript: A Beginner's Guide - by John Pollock</a:t>
            </a:r>
          </a:p>
          <a:p>
            <a:r>
              <a:rPr lang="en-US" dirty="0"/>
              <a:t>http://www.w3schools.com</a:t>
            </a:r>
          </a:p>
          <a:p>
            <a:endParaRPr lang="en-US" dirty="0"/>
          </a:p>
        </p:txBody>
      </p:sp>
    </p:spTree>
    <p:extLst>
      <p:ext uri="{BB962C8B-B14F-4D97-AF65-F5344CB8AC3E}">
        <p14:creationId xmlns:p14="http://schemas.microsoft.com/office/powerpoint/2010/main" val="2732052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 Courses (if applicable)</a:t>
            </a:r>
          </a:p>
        </p:txBody>
      </p:sp>
      <p:sp>
        <p:nvSpPr>
          <p:cNvPr id="5" name="Content Placeholder 4"/>
          <p:cNvSpPr>
            <a:spLocks noGrp="1"/>
          </p:cNvSpPr>
          <p:nvPr>
            <p:ph idx="1"/>
          </p:nvPr>
        </p:nvSpPr>
        <p:spPr/>
        <p:txBody>
          <a:bodyPr/>
          <a:lstStyle/>
          <a:p>
            <a:r>
              <a:rPr lang="en-US" dirty="0"/>
              <a:t>Servlet</a:t>
            </a:r>
          </a:p>
          <a:p>
            <a:r>
              <a:rPr lang="en-US" dirty="0"/>
              <a:t>JSP</a:t>
            </a:r>
          </a:p>
          <a:p>
            <a:endParaRPr lang="en-US" dirty="0"/>
          </a:p>
        </p:txBody>
      </p:sp>
    </p:spTree>
    <p:extLst>
      <p:ext uri="{BB962C8B-B14F-4D97-AF65-F5344CB8AC3E}">
        <p14:creationId xmlns:p14="http://schemas.microsoft.com/office/powerpoint/2010/main" val="411150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ea typeface="ヒラギノ角ゴ Pro W3"/>
                <a:cs typeface="Arial" pitchFamily="34" charset="0"/>
              </a:rPr>
              <a:t>Other Parallel Technology Areas</a:t>
            </a:r>
            <a:endParaRPr lang="en-US" dirty="0"/>
          </a:p>
        </p:txBody>
      </p:sp>
      <p:sp>
        <p:nvSpPr>
          <p:cNvPr id="4" name="Content Placeholder 3"/>
          <p:cNvSpPr>
            <a:spLocks noGrp="1"/>
          </p:cNvSpPr>
          <p:nvPr>
            <p:ph idx="1"/>
          </p:nvPr>
        </p:nvSpPr>
        <p:spPr/>
        <p:txBody>
          <a:bodyPr/>
          <a:lstStyle/>
          <a:p>
            <a:r>
              <a:rPr lang="en-US" dirty="0">
                <a:solidFill>
                  <a:schemeClr val="tx1"/>
                </a:solidFill>
              </a:rPr>
              <a:t>VBScript</a:t>
            </a:r>
          </a:p>
          <a:p>
            <a:pPr marL="0" indent="0">
              <a:buNone/>
            </a:pPr>
            <a:endParaRPr lang="en-US" dirty="0"/>
          </a:p>
        </p:txBody>
      </p:sp>
    </p:spTree>
    <p:extLst>
      <p:ext uri="{BB962C8B-B14F-4D97-AF65-F5344CB8AC3E}">
        <p14:creationId xmlns:p14="http://schemas.microsoft.com/office/powerpoint/2010/main" val="2307720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History</a:t>
            </a:r>
          </a:p>
        </p:txBody>
      </p:sp>
      <p:graphicFrame>
        <p:nvGraphicFramePr>
          <p:cNvPr id="179315" name="Group 115"/>
          <p:cNvGraphicFramePr>
            <a:graphicFrameLocks noGrp="1"/>
          </p:cNvGraphicFramePr>
          <p:nvPr>
            <p:ph idx="1"/>
            <p:extLst>
              <p:ext uri="{D42A27DB-BD31-4B8C-83A1-F6EECF244321}">
                <p14:modId xmlns:p14="http://schemas.microsoft.com/office/powerpoint/2010/main" val="2723297881"/>
              </p:ext>
            </p:extLst>
          </p:nvPr>
        </p:nvGraphicFramePr>
        <p:xfrm>
          <a:off x="298450" y="1772815"/>
          <a:ext cx="8017969" cy="1471033"/>
        </p:xfrm>
        <a:graphic>
          <a:graphicData uri="http://schemas.openxmlformats.org/drawingml/2006/table">
            <a:tbl>
              <a:tblPr/>
              <a:tblGrid>
                <a:gridCol w="922111">
                  <a:extLst>
                    <a:ext uri="{9D8B030D-6E8A-4147-A177-3AD203B41FA5}">
                      <a16:colId xmlns:a16="http://schemas.microsoft.com/office/drawing/2014/main" val="20000"/>
                    </a:ext>
                  </a:extLst>
                </a:gridCol>
                <a:gridCol w="864549">
                  <a:extLst>
                    <a:ext uri="{9D8B030D-6E8A-4147-A177-3AD203B41FA5}">
                      <a16:colId xmlns:a16="http://schemas.microsoft.com/office/drawing/2014/main" val="20001"/>
                    </a:ext>
                  </a:extLst>
                </a:gridCol>
                <a:gridCol w="1247164">
                  <a:extLst>
                    <a:ext uri="{9D8B030D-6E8A-4147-A177-3AD203B41FA5}">
                      <a16:colId xmlns:a16="http://schemas.microsoft.com/office/drawing/2014/main" val="20002"/>
                    </a:ext>
                  </a:extLst>
                </a:gridCol>
                <a:gridCol w="1083510">
                  <a:extLst>
                    <a:ext uri="{9D8B030D-6E8A-4147-A177-3AD203B41FA5}">
                      <a16:colId xmlns:a16="http://schemas.microsoft.com/office/drawing/2014/main" val="20003"/>
                    </a:ext>
                  </a:extLst>
                </a:gridCol>
                <a:gridCol w="1083510">
                  <a:extLst>
                    <a:ext uri="{9D8B030D-6E8A-4147-A177-3AD203B41FA5}">
                      <a16:colId xmlns:a16="http://schemas.microsoft.com/office/drawing/2014/main" val="20004"/>
                    </a:ext>
                  </a:extLst>
                </a:gridCol>
                <a:gridCol w="1083510">
                  <a:extLst>
                    <a:ext uri="{9D8B030D-6E8A-4147-A177-3AD203B41FA5}">
                      <a16:colId xmlns:a16="http://schemas.microsoft.com/office/drawing/2014/main" val="20005"/>
                    </a:ext>
                  </a:extLst>
                </a:gridCol>
                <a:gridCol w="1733615">
                  <a:extLst>
                    <a:ext uri="{9D8B030D-6E8A-4147-A177-3AD203B41FA5}">
                      <a16:colId xmlns:a16="http://schemas.microsoft.com/office/drawing/2014/main" val="20006"/>
                    </a:ext>
                  </a:extLst>
                </a:gridCol>
              </a:tblGrid>
              <a:tr h="648073">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Date</a:t>
                      </a:r>
                    </a:p>
                  </a:txBody>
                  <a:tcPr marL="98284" marR="98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a:ln>
                            <a:noFill/>
                          </a:ln>
                          <a:solidFill>
                            <a:schemeClr val="tx1"/>
                          </a:solidFill>
                          <a:effectLst/>
                          <a:latin typeface="+mn-lt"/>
                        </a:rPr>
                        <a:t>Course Version No.</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Software Version No.</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a:ln>
                            <a:noFill/>
                          </a:ln>
                          <a:solidFill>
                            <a:schemeClr val="tx1"/>
                          </a:solidFill>
                          <a:effectLst/>
                          <a:latin typeface="+mn-lt"/>
                        </a:rPr>
                        <a:t>Developer / SME</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kern="1200" cap="none" normalizeH="0" baseline="0" dirty="0">
                          <a:ln>
                            <a:noFill/>
                          </a:ln>
                          <a:solidFill>
                            <a:schemeClr val="tx1"/>
                          </a:solidFill>
                          <a:effectLst/>
                          <a:latin typeface="+mn-lt"/>
                          <a:ea typeface="+mn-ea"/>
                          <a:cs typeface="+mn-cs"/>
                        </a:rPr>
                        <a:t>Reviewer(s)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kern="1200" cap="none" normalizeH="0" baseline="0" dirty="0">
                          <a:ln>
                            <a:noFill/>
                          </a:ln>
                          <a:solidFill>
                            <a:schemeClr val="tx1"/>
                          </a:solidFill>
                          <a:effectLst/>
                          <a:latin typeface="+mn-lt"/>
                          <a:ea typeface="+mn-ea"/>
                          <a:cs typeface="+mn-cs"/>
                        </a:rPr>
                        <a:t>Approver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a:ln>
                            <a:noFill/>
                          </a:ln>
                          <a:solidFill>
                            <a:schemeClr val="tx1"/>
                          </a:solidFill>
                          <a:effectLst/>
                          <a:latin typeface="+mn-lt"/>
                        </a:rPr>
                        <a:t>Change Record Remarks</a:t>
                      </a:r>
                    </a:p>
                  </a:txBody>
                  <a:tcPr marL="98284" marR="98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8002">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n-lt"/>
                        </a:rPr>
                        <a:t>May 2018</a:t>
                      </a:r>
                    </a:p>
                  </a:txBody>
                  <a:tcPr marL="98284" marR="98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n-lt"/>
                        </a:rPr>
                        <a:t>1.0</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n-lt"/>
                        </a:rPr>
                        <a:t>NA</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n-lt"/>
                        </a:rPr>
                        <a:t>Rahul </a:t>
                      </a:r>
                      <a:r>
                        <a:rPr kumimoji="0" lang="en-US" sz="1200" b="0" i="0" u="none" strike="noStrike" cap="none" normalizeH="0" baseline="0" dirty="0" err="1">
                          <a:ln>
                            <a:noFill/>
                          </a:ln>
                          <a:solidFill>
                            <a:schemeClr val="tx1"/>
                          </a:solidFill>
                          <a:effectLst/>
                          <a:latin typeface="+mn-lt"/>
                        </a:rPr>
                        <a:t>vikash</a:t>
                      </a:r>
                      <a:endParaRPr kumimoji="0" lang="en-US" sz="12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err="1">
                          <a:ln>
                            <a:noFill/>
                          </a:ln>
                          <a:solidFill>
                            <a:schemeClr val="tx1"/>
                          </a:solidFill>
                          <a:effectLst/>
                          <a:latin typeface="+mn-lt"/>
                        </a:rPr>
                        <a:t>Sagar</a:t>
                      </a:r>
                      <a:r>
                        <a:rPr kumimoji="0" lang="en-US" sz="1200" b="0" i="0" u="none" strike="noStrike" cap="none" normalizeH="0" baseline="0" dirty="0">
                          <a:ln>
                            <a:noFill/>
                          </a:ln>
                          <a:solidFill>
                            <a:schemeClr val="tx1"/>
                          </a:solidFill>
                          <a:effectLst/>
                          <a:latin typeface="+mn-lt"/>
                        </a:rPr>
                        <a:t> Kulkarni</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0" i="0" u="none" strike="noStrike" cap="none" normalizeH="0" baseline="0">
                        <a:ln>
                          <a:noFill/>
                        </a:ln>
                        <a:solidFill>
                          <a:schemeClr val="tx1"/>
                        </a:solidFill>
                        <a:effectLst/>
                        <a:latin typeface="+mn-lt"/>
                      </a:endParaRP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n-lt"/>
                        </a:rPr>
                        <a:t>Created &amp; Revamped according to requirement </a:t>
                      </a:r>
                    </a:p>
                  </a:txBody>
                  <a:tcPr marL="98284" marR="98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281711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2" name="Title 1"/>
          <p:cNvSpPr>
            <a:spLocks/>
          </p:cNvSpPr>
          <p:nvPr/>
        </p:nvSpPr>
        <p:spPr bwMode="auto">
          <a:xfrm>
            <a:off x="466725" y="122238"/>
            <a:ext cx="81534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80000"/>
              </a:lnSpc>
            </a:pPr>
            <a:endParaRPr lang="en-US" sz="3200" dirty="0">
              <a:solidFill>
                <a:srgbClr val="000000"/>
              </a:solidFill>
              <a:latin typeface="+mj-lt"/>
              <a:ea typeface="ヒラギノ角ゴ Pro W3"/>
              <a:cs typeface="Arial" pitchFamily="34" charset="0"/>
            </a:endParaRPr>
          </a:p>
        </p:txBody>
      </p:sp>
      <p:sp>
        <p:nvSpPr>
          <p:cNvPr id="8" name="Title 7"/>
          <p:cNvSpPr>
            <a:spLocks noGrp="1"/>
          </p:cNvSpPr>
          <p:nvPr>
            <p:ph type="title"/>
          </p:nvPr>
        </p:nvSpPr>
        <p:spPr/>
        <p:txBody>
          <a:bodyPr/>
          <a:lstStyle/>
          <a:p>
            <a:r>
              <a:rPr lang="en-US" dirty="0"/>
              <a:t>Lesson Objectives</a:t>
            </a:r>
          </a:p>
        </p:txBody>
      </p:sp>
      <p:sp>
        <p:nvSpPr>
          <p:cNvPr id="9" name="Content Placeholder 8"/>
          <p:cNvSpPr>
            <a:spLocks noGrp="1"/>
          </p:cNvSpPr>
          <p:nvPr>
            <p:ph idx="1"/>
          </p:nvPr>
        </p:nvSpPr>
        <p:spPr/>
        <p:txBody>
          <a:bodyPr/>
          <a:lstStyle/>
          <a:p>
            <a:r>
              <a:rPr lang="en-US" dirty="0"/>
              <a:t>Course Goals:</a:t>
            </a:r>
          </a:p>
          <a:p>
            <a:pPr lvl="1"/>
            <a:r>
              <a:rPr lang="en-US" dirty="0"/>
              <a:t>At the end of this course you will be able to:</a:t>
            </a:r>
          </a:p>
          <a:p>
            <a:pPr lvl="1"/>
            <a:r>
              <a:rPr lang="en-US" dirty="0"/>
              <a:t>Add interactivity to the static HTML pages</a:t>
            </a:r>
          </a:p>
          <a:p>
            <a:pPr lvl="1"/>
            <a:r>
              <a:rPr lang="en-US" dirty="0"/>
              <a:t>Validate the input data provided by users, on the client side</a:t>
            </a:r>
          </a:p>
          <a:p>
            <a:pPr lvl="1"/>
            <a:r>
              <a:rPr lang="en-US" dirty="0"/>
              <a:t>Manipulate style sheets on the fly to give a sophisticated look to any website</a:t>
            </a:r>
          </a:p>
          <a:p>
            <a:r>
              <a:rPr lang="en-US" dirty="0"/>
              <a:t>Course Non Goals:</a:t>
            </a:r>
          </a:p>
          <a:p>
            <a:pPr lvl="1"/>
            <a:r>
              <a:rPr lang="en-US" dirty="0"/>
              <a:t>Server-side scripting not covered.</a:t>
            </a:r>
          </a:p>
          <a:p>
            <a:pPr marL="0" indent="0">
              <a:buNone/>
            </a:pPr>
            <a:endParaRPr lang="en-US" dirty="0"/>
          </a:p>
        </p:txBody>
      </p:sp>
    </p:spTree>
    <p:extLst>
      <p:ext uri="{BB962C8B-B14F-4D97-AF65-F5344CB8AC3E}">
        <p14:creationId xmlns:p14="http://schemas.microsoft.com/office/powerpoint/2010/main" val="108927802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6" name="Content Placeholder 5"/>
          <p:cNvSpPr>
            <a:spLocks noGrp="1"/>
          </p:cNvSpPr>
          <p:nvPr>
            <p:ph idx="1"/>
          </p:nvPr>
        </p:nvSpPr>
        <p:spPr/>
        <p:txBody>
          <a:bodyPr/>
          <a:lstStyle/>
          <a:p>
            <a:r>
              <a:rPr lang="en-US" dirty="0"/>
              <a:t>Prerequisites for this course are:</a:t>
            </a:r>
          </a:p>
          <a:p>
            <a:pPr lvl="1"/>
            <a:r>
              <a:rPr lang="en-US" dirty="0"/>
              <a:t>Familiarity with Windows, GUI Concept and Web Browser  Application</a:t>
            </a:r>
          </a:p>
          <a:p>
            <a:pPr lvl="1"/>
            <a:r>
              <a:rPr lang="en-US" dirty="0"/>
              <a:t>HTML</a:t>
            </a:r>
          </a:p>
          <a:p>
            <a:pPr lvl="1"/>
            <a:r>
              <a:rPr lang="en-US" dirty="0"/>
              <a:t>Experience of creation of a web page using HTML</a:t>
            </a:r>
          </a:p>
          <a:p>
            <a:pPr lvl="1"/>
            <a:r>
              <a:rPr lang="en-US" dirty="0"/>
              <a:t>Object Oriented Programming Concepts</a:t>
            </a:r>
          </a:p>
          <a:p>
            <a:endParaRPr lang="en-US" dirty="0"/>
          </a:p>
          <a:p>
            <a:endParaRPr lang="en-US" dirty="0"/>
          </a:p>
        </p:txBody>
      </p:sp>
    </p:spTree>
    <p:extLst>
      <p:ext uri="{BB962C8B-B14F-4D97-AF65-F5344CB8AC3E}">
        <p14:creationId xmlns:p14="http://schemas.microsoft.com/office/powerpoint/2010/main" val="1301954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18415"/>
            <a:ext cx="9143999" cy="1002135"/>
          </a:xfrm>
        </p:spPr>
        <p:txBody>
          <a:bodyPr/>
          <a:lstStyle/>
          <a:p>
            <a:r>
              <a:rPr lang="en-US" dirty="0"/>
              <a:t>Intended Audience</a:t>
            </a:r>
          </a:p>
        </p:txBody>
      </p:sp>
      <p:sp>
        <p:nvSpPr>
          <p:cNvPr id="6" name="Content Placeholder 5"/>
          <p:cNvSpPr>
            <a:spLocks noGrp="1"/>
          </p:cNvSpPr>
          <p:nvPr>
            <p:ph idx="1"/>
          </p:nvPr>
        </p:nvSpPr>
        <p:spPr/>
        <p:txBody>
          <a:bodyPr/>
          <a:lstStyle/>
          <a:p>
            <a:r>
              <a:rPr lang="en-US" dirty="0"/>
              <a:t>This course is designed for:</a:t>
            </a:r>
          </a:p>
          <a:p>
            <a:pPr lvl="1"/>
            <a:r>
              <a:rPr lang="en-US" dirty="0"/>
              <a:t>Trainee Programmers</a:t>
            </a:r>
          </a:p>
          <a:p>
            <a:pPr lvl="1"/>
            <a:r>
              <a:rPr lang="en-US" dirty="0"/>
              <a:t>Software Professionals</a:t>
            </a:r>
          </a:p>
          <a:p>
            <a:endParaRPr lang="en-US" dirty="0"/>
          </a:p>
        </p:txBody>
      </p:sp>
    </p:spTree>
    <p:extLst>
      <p:ext uri="{BB962C8B-B14F-4D97-AF65-F5344CB8AC3E}">
        <p14:creationId xmlns:p14="http://schemas.microsoft.com/office/powerpoint/2010/main" val="2503629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58" y="218415"/>
            <a:ext cx="9143999" cy="1002135"/>
          </a:xfrm>
        </p:spPr>
        <p:txBody>
          <a:bodyPr/>
          <a:lstStyle/>
          <a:p>
            <a:r>
              <a:rPr lang="en-US" dirty="0"/>
              <a:t>Day Wise Schedule</a:t>
            </a:r>
          </a:p>
        </p:txBody>
      </p:sp>
      <p:sp>
        <p:nvSpPr>
          <p:cNvPr id="6" name="Content Placeholder 5"/>
          <p:cNvSpPr>
            <a:spLocks noGrp="1"/>
          </p:cNvSpPr>
          <p:nvPr>
            <p:ph idx="1"/>
          </p:nvPr>
        </p:nvSpPr>
        <p:spPr/>
        <p:txBody>
          <a:bodyPr/>
          <a:lstStyle/>
          <a:p>
            <a:r>
              <a:rPr lang="en-US" dirty="0"/>
              <a:t>Day 1</a:t>
            </a:r>
          </a:p>
          <a:p>
            <a:pPr lvl="1"/>
            <a:r>
              <a:rPr lang="en-US" dirty="0"/>
              <a:t>Lesson 1: Introduction to JavaScript</a:t>
            </a:r>
          </a:p>
          <a:p>
            <a:pPr lvl="1"/>
            <a:r>
              <a:rPr lang="en-US" dirty="0"/>
              <a:t>Lesson 2: JavaScript Language</a:t>
            </a:r>
          </a:p>
          <a:p>
            <a:pPr lvl="1"/>
            <a:r>
              <a:rPr lang="en-US" dirty="0"/>
              <a:t>Lesson 3: Working with Predefined Core Objects</a:t>
            </a:r>
          </a:p>
          <a:p>
            <a:pPr lvl="1"/>
            <a:r>
              <a:rPr lang="en-US" dirty="0"/>
              <a:t>Lesson 4: Working with Arrays</a:t>
            </a:r>
          </a:p>
          <a:p>
            <a:r>
              <a:rPr lang="en-US" dirty="0"/>
              <a:t>Day 2</a:t>
            </a:r>
          </a:p>
          <a:p>
            <a:pPr lvl="1"/>
            <a:r>
              <a:rPr lang="en-US" dirty="0"/>
              <a:t>Lesson 5: Document Object Model</a:t>
            </a:r>
          </a:p>
          <a:p>
            <a:pPr lvl="1"/>
            <a:r>
              <a:rPr lang="en-US" dirty="0"/>
              <a:t>Lesson 6: Working with Document object</a:t>
            </a:r>
          </a:p>
          <a:p>
            <a:pPr lvl="1"/>
            <a:r>
              <a:rPr lang="en-US" dirty="0"/>
              <a:t>Lesson 7: Working with Form object</a:t>
            </a:r>
          </a:p>
          <a:p>
            <a:r>
              <a:rPr lang="en-US" dirty="0"/>
              <a:t>Day 3</a:t>
            </a:r>
          </a:p>
          <a:p>
            <a:pPr lvl="1"/>
            <a:r>
              <a:rPr lang="en-US" dirty="0"/>
              <a:t>Lesson 8: Working with Regular Expressions</a:t>
            </a:r>
          </a:p>
          <a:p>
            <a:pPr lvl="1"/>
            <a:r>
              <a:rPr lang="en-US" dirty="0">
                <a:highlight>
                  <a:srgbClr val="FFFF00"/>
                </a:highlight>
              </a:rPr>
              <a:t>Lesson 9 : Closures, Callbacks, and Recursion - new</a:t>
            </a:r>
          </a:p>
          <a:p>
            <a:r>
              <a:rPr lang="en-US" dirty="0"/>
              <a:t>Day 4</a:t>
            </a:r>
          </a:p>
          <a:p>
            <a:pPr lvl="1"/>
            <a:r>
              <a:rPr lang="en-US" sz="1250" dirty="0"/>
              <a:t>Lesson 10: </a:t>
            </a:r>
            <a:r>
              <a:rPr lang="en-US" dirty="0"/>
              <a:t>Advance </a:t>
            </a:r>
            <a:r>
              <a:rPr lang="en-US" sz="1250" dirty="0"/>
              <a:t>JavaScript </a:t>
            </a:r>
          </a:p>
          <a:p>
            <a:pPr lvl="1"/>
            <a:r>
              <a:rPr lang="en-US" sz="1250" dirty="0"/>
              <a:t>Lesson 11: </a:t>
            </a:r>
            <a:r>
              <a:rPr lang="en-US" dirty="0"/>
              <a:t>Ajax Development</a:t>
            </a:r>
          </a:p>
          <a:p>
            <a:pPr lvl="1"/>
            <a:r>
              <a:rPr lang="en-US" dirty="0">
                <a:highlight>
                  <a:srgbClr val="FFFF00"/>
                </a:highlight>
              </a:rPr>
              <a:t>Lesson 12 : JavaScript Best Practices - new</a:t>
            </a:r>
          </a:p>
          <a:p>
            <a:pPr lvl="1"/>
            <a:endParaRPr lang="en-US" dirty="0">
              <a:highlight>
                <a:srgbClr val="FFFF00"/>
              </a:highlight>
            </a:endParaRPr>
          </a:p>
          <a:p>
            <a:pPr lvl="1"/>
            <a:endParaRPr lang="en-US" sz="1250" dirty="0"/>
          </a:p>
          <a:p>
            <a:endParaRPr lang="en-US" sz="1400" dirty="0"/>
          </a:p>
          <a:p>
            <a:endParaRPr lang="en-US" dirty="0"/>
          </a:p>
          <a:p>
            <a:endParaRPr lang="en-US" dirty="0"/>
          </a:p>
        </p:txBody>
      </p:sp>
    </p:spTree>
    <p:extLst>
      <p:ext uri="{BB962C8B-B14F-4D97-AF65-F5344CB8AC3E}">
        <p14:creationId xmlns:p14="http://schemas.microsoft.com/office/powerpoint/2010/main" val="3096077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Wise Schedule</a:t>
            </a:r>
          </a:p>
        </p:txBody>
      </p:sp>
      <p:sp>
        <p:nvSpPr>
          <p:cNvPr id="6" name="Content Placeholder 5"/>
          <p:cNvSpPr>
            <a:spLocks noGrp="1"/>
          </p:cNvSpPr>
          <p:nvPr>
            <p:ph idx="1"/>
          </p:nvPr>
        </p:nvSpPr>
        <p:spPr/>
        <p:txBody>
          <a:bodyPr>
            <a:normAutofit/>
          </a:bodyPr>
          <a:lstStyle/>
          <a:p>
            <a:r>
              <a:rPr lang="en-US" dirty="0"/>
              <a:t>Day 5</a:t>
            </a:r>
          </a:p>
          <a:p>
            <a:pPr lvl="1"/>
            <a:r>
              <a:rPr lang="en-US" dirty="0"/>
              <a:t>Lesson 13: ES6 Introduction</a:t>
            </a:r>
          </a:p>
          <a:p>
            <a:pPr lvl="1"/>
            <a:r>
              <a:rPr lang="en-US" dirty="0"/>
              <a:t>Lesson 14: New syntax-based features &amp; New types</a:t>
            </a:r>
          </a:p>
          <a:p>
            <a:pPr lvl="1">
              <a:lnSpc>
                <a:spcPct val="100000"/>
              </a:lnSpc>
            </a:pPr>
            <a:r>
              <a:rPr lang="en-US" sz="1250" dirty="0"/>
              <a:t>Lesson 15: Working with Classes</a:t>
            </a:r>
          </a:p>
          <a:p>
            <a:endParaRPr lang="en-US" dirty="0"/>
          </a:p>
          <a:p>
            <a:pPr marL="3572" lvl="1" indent="0">
              <a:buNone/>
            </a:pPr>
            <a:r>
              <a:rPr lang="en-US" sz="1400" dirty="0"/>
              <a:t>Day 6</a:t>
            </a:r>
          </a:p>
          <a:p>
            <a:pPr lvl="1"/>
            <a:endParaRPr lang="en-US" dirty="0"/>
          </a:p>
          <a:p>
            <a:pPr lvl="1">
              <a:lnSpc>
                <a:spcPct val="100000"/>
              </a:lnSpc>
            </a:pPr>
            <a:r>
              <a:rPr lang="en-US" dirty="0"/>
              <a:t>Lesson 16: Arrays &amp; Collections</a:t>
            </a:r>
          </a:p>
          <a:p>
            <a:pPr lvl="1">
              <a:lnSpc>
                <a:spcPct val="100000"/>
              </a:lnSpc>
            </a:pPr>
            <a:r>
              <a:rPr lang="en-US" dirty="0"/>
              <a:t>Lesson 17: ES6-Extensions</a:t>
            </a:r>
          </a:p>
          <a:p>
            <a:pPr lvl="1">
              <a:lnSpc>
                <a:spcPct val="100000"/>
              </a:lnSpc>
            </a:pPr>
            <a:r>
              <a:rPr lang="en-US" dirty="0"/>
              <a:t>Lesson 18 :Asynchronous Programming in ES6</a:t>
            </a:r>
          </a:p>
          <a:p>
            <a:pPr>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marL="3572" lvl="1" indent="0">
              <a:lnSpc>
                <a:spcPct val="100000"/>
              </a:lnSpc>
              <a:buNone/>
            </a:pPr>
            <a:endParaRPr lang="en-US" dirty="0"/>
          </a:p>
          <a:p>
            <a:pPr marL="3572" lvl="1" indent="0">
              <a:lnSpc>
                <a:spcPct val="100000"/>
              </a:lnSpc>
              <a:buNone/>
            </a:pPr>
            <a:endParaRPr lang="en-US" sz="1250" dirty="0"/>
          </a:p>
          <a:p>
            <a:pPr marL="3572" lvl="1" indent="0">
              <a:lnSpc>
                <a:spcPct val="100000"/>
              </a:lnSpc>
              <a:buNone/>
            </a:pPr>
            <a:endParaRPr lang="en-US" sz="1250" dirty="0"/>
          </a:p>
          <a:p>
            <a:pPr marL="3572" lvl="1" indent="0">
              <a:lnSpc>
                <a:spcPct val="100000"/>
              </a:lnSpc>
              <a:buNone/>
            </a:pPr>
            <a:endParaRPr lang="en-US" sz="1250" dirty="0"/>
          </a:p>
          <a:p>
            <a:endParaRPr lang="en-US" sz="1400" dirty="0"/>
          </a:p>
          <a:p>
            <a:endParaRPr lang="en-US" dirty="0"/>
          </a:p>
          <a:p>
            <a:endParaRPr lang="en-US" dirty="0"/>
          </a:p>
        </p:txBody>
      </p:sp>
    </p:spTree>
    <p:extLst>
      <p:ext uri="{BB962C8B-B14F-4D97-AF65-F5344CB8AC3E}">
        <p14:creationId xmlns:p14="http://schemas.microsoft.com/office/powerpoint/2010/main" val="4003932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Content Placeholder 2"/>
          <p:cNvSpPr>
            <a:spLocks noGrp="1"/>
          </p:cNvSpPr>
          <p:nvPr>
            <p:ph idx="1"/>
          </p:nvPr>
        </p:nvSpPr>
        <p:spPr/>
        <p:txBody>
          <a:bodyPr/>
          <a:lstStyle/>
          <a:p>
            <a:r>
              <a:rPr lang="en-US" sz="1500" b="1" dirty="0"/>
              <a:t>Lesson 1: Introduction to JavaScript</a:t>
            </a:r>
          </a:p>
          <a:p>
            <a:pPr lvl="1"/>
            <a:r>
              <a:rPr lang="en-US" sz="1500" b="1" dirty="0"/>
              <a:t>1.1. Basic Concepts of JavaScript</a:t>
            </a:r>
          </a:p>
          <a:p>
            <a:pPr lvl="1"/>
            <a:r>
              <a:rPr lang="en-US" sz="1500" b="1" dirty="0"/>
              <a:t>1.2. Embedding JavaScript in HTML</a:t>
            </a:r>
          </a:p>
          <a:p>
            <a:pPr lvl="1"/>
            <a:r>
              <a:rPr lang="en-US" sz="1500" b="1" dirty="0"/>
              <a:t>1.3 Writing JavaScript</a:t>
            </a:r>
          </a:p>
          <a:p>
            <a:endParaRPr lang="en-US" sz="1500" b="1" dirty="0"/>
          </a:p>
          <a:p>
            <a:r>
              <a:rPr lang="en-US" sz="1500" b="1" dirty="0"/>
              <a:t>Lesson 2: JavaScript Language</a:t>
            </a:r>
          </a:p>
          <a:p>
            <a:pPr lvl="1"/>
            <a:r>
              <a:rPr lang="en-US" sz="1500" b="1" dirty="0"/>
              <a:t>2.1. Data Types and Variables</a:t>
            </a:r>
          </a:p>
          <a:p>
            <a:pPr lvl="1"/>
            <a:r>
              <a:rPr lang="en-US" sz="1500" b="1" dirty="0"/>
              <a:t>2.2. JavaScript Operators</a:t>
            </a:r>
          </a:p>
          <a:p>
            <a:pPr lvl="1"/>
            <a:r>
              <a:rPr lang="en-US" sz="1500" b="1" dirty="0"/>
              <a:t>2.3. Control Structures and Loops</a:t>
            </a:r>
          </a:p>
          <a:p>
            <a:pPr lvl="1"/>
            <a:r>
              <a:rPr lang="en-US" sz="1500" b="1" dirty="0"/>
              <a:t>2.4. JavaScript Functions</a:t>
            </a:r>
          </a:p>
          <a:p>
            <a:endParaRPr lang="en-US" sz="1500" b="1" dirty="0"/>
          </a:p>
          <a:p>
            <a:r>
              <a:rPr lang="en-US" sz="1500" b="1" dirty="0"/>
              <a:t>Lesson 3: Working with Predefined Core Objects</a:t>
            </a:r>
          </a:p>
          <a:p>
            <a:pPr lvl="1"/>
            <a:r>
              <a:rPr lang="en-US" sz="1500" b="1" dirty="0"/>
              <a:t>3.1. Data Types in JavaScript</a:t>
            </a:r>
          </a:p>
          <a:p>
            <a:pPr lvl="1"/>
            <a:r>
              <a:rPr lang="en-US" sz="1500" b="1" dirty="0"/>
              <a:t>3.2. Overview of String  object</a:t>
            </a:r>
          </a:p>
          <a:p>
            <a:pPr lvl="1"/>
            <a:r>
              <a:rPr lang="en-US" sz="1500" b="1" dirty="0"/>
              <a:t>3.3. Math object</a:t>
            </a:r>
          </a:p>
          <a:p>
            <a:pPr lvl="1"/>
            <a:r>
              <a:rPr lang="en-US" sz="1500" b="1" dirty="0"/>
              <a:t>3.4 Date object</a:t>
            </a:r>
          </a:p>
          <a:p>
            <a:endParaRPr lang="en-US" dirty="0"/>
          </a:p>
        </p:txBody>
      </p:sp>
    </p:spTree>
    <p:extLst>
      <p:ext uri="{BB962C8B-B14F-4D97-AF65-F5344CB8AC3E}">
        <p14:creationId xmlns:p14="http://schemas.microsoft.com/office/powerpoint/2010/main" val="1266105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of Contents</a:t>
            </a:r>
          </a:p>
        </p:txBody>
      </p:sp>
      <p:sp>
        <p:nvSpPr>
          <p:cNvPr id="6" name="Content Placeholder 5"/>
          <p:cNvSpPr>
            <a:spLocks noGrp="1"/>
          </p:cNvSpPr>
          <p:nvPr>
            <p:ph idx="1"/>
          </p:nvPr>
        </p:nvSpPr>
        <p:spPr>
          <a:xfrm>
            <a:off x="298516" y="1494766"/>
            <a:ext cx="8845484" cy="4886562"/>
          </a:xfrm>
        </p:spPr>
        <p:txBody>
          <a:bodyPr/>
          <a:lstStyle/>
          <a:p>
            <a:r>
              <a:rPr lang="en-US" dirty="0"/>
              <a:t>Lesson 4: Working with Arrays</a:t>
            </a:r>
          </a:p>
          <a:p>
            <a:pPr lvl="1"/>
            <a:r>
              <a:rPr lang="en-US" dirty="0"/>
              <a:t>4.1. Array Object</a:t>
            </a:r>
          </a:p>
          <a:p>
            <a:pPr lvl="1"/>
            <a:r>
              <a:rPr lang="en-US" dirty="0"/>
              <a:t>4.2. Properties and Methods of Array object</a:t>
            </a:r>
          </a:p>
          <a:p>
            <a:pPr lvl="1"/>
            <a:endParaRPr lang="en-US" dirty="0"/>
          </a:p>
          <a:p>
            <a:r>
              <a:rPr lang="en-US" dirty="0"/>
              <a:t>Lesson 5: Document Object Model</a:t>
            </a:r>
          </a:p>
          <a:p>
            <a:pPr lvl="1"/>
            <a:r>
              <a:rPr lang="en-US" dirty="0"/>
              <a:t>5.1. JavaScript Document Object Model</a:t>
            </a:r>
          </a:p>
          <a:p>
            <a:pPr lvl="1"/>
            <a:r>
              <a:rPr lang="en-US" dirty="0"/>
              <a:t>5.2. Window object</a:t>
            </a:r>
          </a:p>
          <a:p>
            <a:endParaRPr lang="en-US" dirty="0"/>
          </a:p>
          <a:p>
            <a:r>
              <a:rPr lang="en-US" dirty="0"/>
              <a:t>Lesson 6: Working With Document Object</a:t>
            </a:r>
          </a:p>
          <a:p>
            <a:pPr lvl="1"/>
            <a:r>
              <a:rPr lang="en-US" dirty="0"/>
              <a:t>6.1. Document Objects</a:t>
            </a:r>
          </a:p>
        </p:txBody>
      </p:sp>
    </p:spTree>
    <p:extLst>
      <p:ext uri="{BB962C8B-B14F-4D97-AF65-F5344CB8AC3E}">
        <p14:creationId xmlns:p14="http://schemas.microsoft.com/office/powerpoint/2010/main" val="3818265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AB144A02-4718-40B3-83E1-B0B22EE6505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050726FD-ADA7-40C7-8579-E1C3B71817EF}"/>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9AFBC43A-C837-4DC5-96CC-A62710B428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Level xmlns="f9b258c7-9c72-463b-80f6-91d061ebb25d">L1</Level>
    <_Version xmlns="http://schemas.microsoft.com/sharepoint/v3/fields" xsi:nil="true"/>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3433B7-998A-4D4C-91CD-BC966B06FCAD}">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E6D7665F-8C87-49F1-94B0-6D13FB5E127F}">
  <ds:schemaRefs>
    <ds:schemaRef ds:uri="http://schemas.microsoft.com/sharepoint/v3/contenttype/forms"/>
  </ds:schemaRefs>
</ds:datastoreItem>
</file>

<file path=customXml/itemProps3.xml><?xml version="1.0" encoding="utf-8"?>
<ds:datastoreItem xmlns:ds="http://schemas.openxmlformats.org/officeDocument/2006/customXml" ds:itemID="{78019F16-DA13-49C5-AB0D-DFA889FAE2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1977</TotalTime>
  <Words>473</Words>
  <Application>Microsoft Office PowerPoint</Application>
  <PresentationFormat>On-screen Show (4:3)</PresentationFormat>
  <Paragraphs>118</Paragraphs>
  <Slides>13</Slides>
  <Notes>13</Notes>
  <HiddenSlides>1</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22" baseType="lpstr">
      <vt:lpstr>Arial</vt:lpstr>
      <vt:lpstr>Calibri</vt:lpstr>
      <vt:lpstr>Wingdings</vt:lpstr>
      <vt:lpstr>Verdana</vt:lpstr>
      <vt:lpstr>Candara</vt:lpstr>
      <vt:lpstr>Section slides</vt:lpstr>
      <vt:lpstr>Content Layouts</vt:lpstr>
      <vt:lpstr>Content and Image Layouts</vt:lpstr>
      <vt:lpstr>think-cell Slide</vt:lpstr>
      <vt:lpstr>PowerPoint Presentation</vt:lpstr>
      <vt:lpstr>Document History</vt:lpstr>
      <vt:lpstr>Lesson Objectives</vt:lpstr>
      <vt:lpstr>Pre-requisites</vt:lpstr>
      <vt:lpstr>Intended Audience</vt:lpstr>
      <vt:lpstr>Day Wise Schedule</vt:lpstr>
      <vt:lpstr>Day Wise Schedule</vt:lpstr>
      <vt:lpstr>Table of Contents</vt:lpstr>
      <vt:lpstr>Table of Contents</vt:lpstr>
      <vt:lpstr>PowerPoint Presentation</vt:lpstr>
      <vt:lpstr>References</vt:lpstr>
      <vt:lpstr>Next Step Courses (if applicable)</vt:lpstr>
      <vt:lpstr>Other Parallel Technology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Nithin P Thulaseedharan</dc:creator>
  <cp:lastModifiedBy>Tembhare, Anjulata</cp:lastModifiedBy>
  <cp:revision>136</cp:revision>
  <dcterms:created xsi:type="dcterms:W3CDTF">2014-04-28T11:21:39Z</dcterms:created>
  <dcterms:modified xsi:type="dcterms:W3CDTF">2019-02-09T12:24:15Z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